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301" r:id="rId6"/>
    <p:sldId id="300" r:id="rId7"/>
    <p:sldId id="302" r:id="rId8"/>
    <p:sldId id="303" r:id="rId9"/>
    <p:sldId id="283" r:id="rId10"/>
    <p:sldId id="284" r:id="rId11"/>
    <p:sldId id="285" r:id="rId12"/>
    <p:sldId id="286" r:id="rId13"/>
    <p:sldId id="287" r:id="rId14"/>
    <p:sldId id="289" r:id="rId15"/>
    <p:sldId id="290" r:id="rId16"/>
    <p:sldId id="288" r:id="rId17"/>
    <p:sldId id="291" r:id="rId18"/>
    <p:sldId id="292" r:id="rId19"/>
    <p:sldId id="293" r:id="rId20"/>
    <p:sldId id="294" r:id="rId21"/>
    <p:sldId id="295" r:id="rId22"/>
    <p:sldId id="296" r:id="rId23"/>
    <p:sldId id="304" r:id="rId24"/>
    <p:sldId id="305" r:id="rId25"/>
    <p:sldId id="298" r:id="rId26"/>
  </p:sldIdLst>
  <p:sldSz cx="1252696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00" autoAdjust="0"/>
    <p:restoredTop sz="94619" autoAdjust="0"/>
  </p:normalViewPr>
  <p:slideViewPr>
    <p:cSldViewPr snapToGrid="0">
      <p:cViewPr>
        <p:scale>
          <a:sx n="60" d="100"/>
          <a:sy n="60" d="100"/>
        </p:scale>
        <p:origin x="-162" y="-372"/>
      </p:cViewPr>
      <p:guideLst>
        <p:guide orient="horz" pos="2160"/>
        <p:guide pos="39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526963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43803" y="1267730"/>
            <a:ext cx="9839360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87578" y="1411615"/>
            <a:ext cx="9551809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276983" y="1267730"/>
            <a:ext cx="1972997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394424" y="1267730"/>
            <a:ext cx="1738116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3861" y="2244830"/>
            <a:ext cx="9179243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3859" y="4682063"/>
            <a:ext cx="9182377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464888" y="1341256"/>
            <a:ext cx="1597188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pPr/>
              <a:t>3/28/2023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73858" y="5177408"/>
            <a:ext cx="5887729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843386" y="5177408"/>
            <a:ext cx="200971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8635" y="762000"/>
            <a:ext cx="2427099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1229" y="762000"/>
            <a:ext cx="8299113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526963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43803" y="1267730"/>
            <a:ext cx="9839360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87578" y="1411615"/>
            <a:ext cx="9551809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276983" y="1267730"/>
            <a:ext cx="1972997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916" y="2275166"/>
            <a:ext cx="9179132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394424" y="1267730"/>
            <a:ext cx="1738116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3915" y="4682062"/>
            <a:ext cx="9185396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64888" y="1344503"/>
            <a:ext cx="1597188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73916" y="5177408"/>
            <a:ext cx="5815641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40905" y="5177408"/>
            <a:ext cx="2012142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109" y="2103120"/>
            <a:ext cx="4791563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9291" y="2103120"/>
            <a:ext cx="4791563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pPr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241" y="2074334"/>
            <a:ext cx="4791563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9241" y="2792473"/>
            <a:ext cx="4791563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6159" y="2074334"/>
            <a:ext cx="4791563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6159" y="2792472"/>
            <a:ext cx="4791563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pPr/>
              <a:t>3/28/2023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pPr/>
              <a:t>3/28/2023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pPr/>
              <a:t>3/28/2023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342955" y="237744"/>
            <a:ext cx="393172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481449" y="374904"/>
            <a:ext cx="3654741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581" y="607392"/>
            <a:ext cx="3248835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642" y="609600"/>
            <a:ext cx="7046417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90581" y="2336800"/>
            <a:ext cx="3248835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741525" y="6035040"/>
            <a:ext cx="2009534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pPr/>
              <a:t>3/28/2023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704643" y="6035040"/>
            <a:ext cx="471066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682368" y="6035040"/>
            <a:ext cx="1257048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342955" y="237744"/>
            <a:ext cx="393172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4880" y="237744"/>
            <a:ext cx="7907646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17905" y="6035040"/>
            <a:ext cx="2128888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9480" y="6035040"/>
            <a:ext cx="4714053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82368" y="6035040"/>
            <a:ext cx="1258960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481449" y="374904"/>
            <a:ext cx="3654741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0154" y="603504"/>
            <a:ext cx="32311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10154" y="2386584"/>
            <a:ext cx="32311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52696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1144" y="237744"/>
            <a:ext cx="12044675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82073" y="374904"/>
            <a:ext cx="1176281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110" y="642594"/>
            <a:ext cx="10334744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110" y="2103120"/>
            <a:ext cx="10334744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167" y="6035040"/>
            <a:ext cx="2972529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109" y="6035040"/>
            <a:ext cx="597640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625" y="6035040"/>
            <a:ext cx="861229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115776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2.jpe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42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Connector 75">
            <a:extLst>
              <a:ext uri="{FF2B5EF4-FFF2-40B4-BE49-F238E27FC236}">
                <a16:creationId xmlns="" xmlns:a16="http://schemas.microsoft.com/office/drawing/2014/main" id="{D6E86CC6-13EA-4A88-86AD-CF27BF52CC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394423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="" xmlns:a16="http://schemas.microsoft.com/office/drawing/2014/main" id="{3F80B441-4F7D-4B40-8A13-FED03A1F3A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13254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Powerpoint Background Images | Free iPhone &amp;amp;amp; Zoom HD Wallpapers &amp;amp;amp; Vectors -  rawpix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526963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569493" y="5588799"/>
            <a:ext cx="923953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Google Shape;1414;p1"/>
          <p:cNvSpPr txBox="1">
            <a:spLocks/>
          </p:cNvSpPr>
          <p:nvPr/>
        </p:nvSpPr>
        <p:spPr>
          <a:xfrm>
            <a:off x="2299964" y="3263478"/>
            <a:ext cx="7848600" cy="2133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5200"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STATISTICS AND PROBABILITY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Google Shape;1415;p1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 rot="5400000">
            <a:off x="2294177" y="1202440"/>
            <a:ext cx="1230774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416;p1"/>
          <p:cNvSpPr/>
          <p:nvPr/>
        </p:nvSpPr>
        <p:spPr>
          <a:xfrm>
            <a:off x="3823964" y="1187228"/>
            <a:ext cx="4800600" cy="131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ARELLANO UNIVERSITY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Jose Abad Santos Campus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Education Department – Senior High School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3058 Taft Avenue, Pasay City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" name="Google Shape;141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3164" y="1185529"/>
            <a:ext cx="1524000" cy="13065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7366931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Powerpoint Background Images | Free iPhone &amp;amp;amp; Zoom HD Wallpapers &amp;amp;amp; Vectors -  rawpix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965"/>
          <a:stretch/>
        </p:blipFill>
        <p:spPr bwMode="auto">
          <a:xfrm>
            <a:off x="13645" y="0"/>
            <a:ext cx="12499669" cy="68716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468165" y="518621"/>
            <a:ext cx="6059606" cy="982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6600" dirty="0" smtClean="0">
                <a:latin typeface="Rockwell Condensed" pitchFamily="18" charset="0"/>
                <a:cs typeface="Times New Roman" pitchFamily="18" charset="0"/>
              </a:rPr>
              <a:t>EQUAL ALLOCATION</a:t>
            </a:r>
            <a:endParaRPr lang="en-US" sz="6600" dirty="0">
              <a:latin typeface="Rockwell Condensed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4913256" y="2160902"/>
                <a:ext cx="1951499" cy="11384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just"/>
                <a:r>
                  <a:rPr lang="en-US" sz="4400" dirty="0" smtClean="0">
                    <a:latin typeface="Century Gothic" pitchFamily="34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44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sz="4400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sz="4400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4400" b="0" i="1" smtClean="0"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sz="4400" dirty="0">
                  <a:latin typeface="Century Gothic" pitchFamily="34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256" y="2160902"/>
                <a:ext cx="1951499" cy="1138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1053" b="98316" l="3323" r="96203">
                        <a14:foregroundMark x1="23576" y1="24842" x2="25158" y2="74316"/>
                        <a14:foregroundMark x1="33544" y1="54526" x2="33544" y2="54526"/>
                        <a14:foregroundMark x1="75316" y1="41053" x2="75316" y2="41053"/>
                        <a14:foregroundMark x1="64557" y1="31579" x2="78481" y2="52421"/>
                        <a14:foregroundMark x1="76899" y1="31579" x2="66614" y2="62737"/>
                        <a14:foregroundMark x1="59810" y1="36632" x2="62816" y2="54526"/>
                        <a14:foregroundMark x1="60918" y1="56842" x2="70253" y2="53684"/>
                        <a14:foregroundMark x1="43987" y1="31158" x2="64082" y2="37474"/>
                        <a14:foregroundMark x1="26266" y1="73474" x2="73892" y2="54105"/>
                        <a14:foregroundMark x1="28639" y1="47789" x2="61392" y2="51579"/>
                        <a14:foregroundMark x1="35918" y1="54105" x2="58544" y2="448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603" t="4301" r="11678" b="12117"/>
          <a:stretch/>
        </p:blipFill>
        <p:spPr bwMode="auto">
          <a:xfrm>
            <a:off x="3399958" y="3681481"/>
            <a:ext cx="5032685" cy="3111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19955" y="343582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entury Gothic" pitchFamily="34" charset="0"/>
              </a:rPr>
              <a:t>Population</a:t>
            </a:r>
            <a:endParaRPr lang="en-US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55726" y="4106838"/>
            <a:ext cx="2938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entury Gothic" pitchFamily="34" charset="0"/>
              </a:rPr>
              <a:t>Stratified Random Sampling</a:t>
            </a:r>
            <a:endParaRPr lang="en-US" sz="16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80041" y="2075601"/>
            <a:ext cx="3583822" cy="619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smtClean="0">
                <a:latin typeface="Century Gothic" pitchFamily="34" charset="0"/>
                <a:cs typeface="Times New Roman" pitchFamily="18" charset="0"/>
              </a:rPr>
              <a:t>Intended Sample Size</a:t>
            </a:r>
            <a:endParaRPr lang="en-US" sz="2400" dirty="0">
              <a:latin typeface="Century Gothic" pitchFamily="34" charset="0"/>
              <a:cs typeface="Times New Roman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828797" y="2403703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609608" y="2664737"/>
            <a:ext cx="4959978" cy="619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smtClean="0">
                <a:latin typeface="Century Gothic" pitchFamily="34" charset="0"/>
                <a:cs typeface="Times New Roman" pitchFamily="18" charset="0"/>
              </a:rPr>
              <a:t>No. of Strata or Sub- population</a:t>
            </a:r>
            <a:endParaRPr lang="en-US" sz="2400" dirty="0">
              <a:latin typeface="Century Gothic" pitchFamily="34" charset="0"/>
              <a:cs typeface="Times New Roman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844717" y="2979191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504845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  <p:bldP spid="16" grpId="0"/>
      <p:bldP spid="10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Powerpoint Background Images | Free iPhone &amp;amp;amp; Zoom HD Wallpapers &amp;amp;amp; Vectors -  rawpix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425" t="6965"/>
          <a:stretch/>
        </p:blipFill>
        <p:spPr bwMode="auto">
          <a:xfrm>
            <a:off x="0" y="0"/>
            <a:ext cx="12513314" cy="68716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7294" y="559554"/>
            <a:ext cx="12499669" cy="1733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just"/>
            <a:r>
              <a:rPr lang="en-US" sz="2600" u="sng" dirty="0" smtClean="0">
                <a:latin typeface="Century Gothic" pitchFamily="34" charset="0"/>
                <a:cs typeface="Times New Roman" pitchFamily="18" charset="0"/>
              </a:rPr>
              <a:t>Example</a:t>
            </a:r>
            <a:r>
              <a:rPr lang="en-US" sz="2600" dirty="0" smtClean="0">
                <a:latin typeface="Century Gothic" pitchFamily="34" charset="0"/>
                <a:cs typeface="Times New Roman" pitchFamily="18" charset="0"/>
              </a:rPr>
              <a:t>: </a:t>
            </a:r>
            <a:r>
              <a:rPr lang="en-US" sz="2600" dirty="0">
                <a:latin typeface="Century Gothic" pitchFamily="34" charset="0"/>
                <a:cs typeface="Times New Roman" pitchFamily="18" charset="0"/>
              </a:rPr>
              <a:t>A company is composed of 24 administrative staff, 38 support staff, </a:t>
            </a:r>
            <a:r>
              <a:rPr lang="en-US" sz="2600" dirty="0" smtClean="0">
                <a:latin typeface="Century Gothic" pitchFamily="34" charset="0"/>
                <a:cs typeface="Times New Roman" pitchFamily="18" charset="0"/>
              </a:rPr>
              <a:t>and 52 </a:t>
            </a:r>
            <a:r>
              <a:rPr lang="en-US" sz="2600" dirty="0">
                <a:latin typeface="Century Gothic" pitchFamily="34" charset="0"/>
                <a:cs typeface="Times New Roman" pitchFamily="18" charset="0"/>
              </a:rPr>
              <a:t>electrical </a:t>
            </a:r>
            <a:r>
              <a:rPr lang="en-US" sz="2600" dirty="0" smtClean="0">
                <a:latin typeface="Century Gothic" pitchFamily="34" charset="0"/>
                <a:cs typeface="Times New Roman" pitchFamily="18" charset="0"/>
              </a:rPr>
              <a:t>staff. </a:t>
            </a:r>
            <a:r>
              <a:rPr lang="en-US" sz="2600" dirty="0">
                <a:latin typeface="Century Gothic" pitchFamily="34" charset="0"/>
                <a:cs typeface="Times New Roman" pitchFamily="18" charset="0"/>
              </a:rPr>
              <a:t>You wish to conduct a work motivation survey on 50 staff. How many staff should be taken from each sub-population?</a:t>
            </a:r>
          </a:p>
          <a:p>
            <a:r>
              <a:rPr lang="en-US" sz="2800" dirty="0" smtClean="0">
                <a:latin typeface="Century Gothic" pitchFamily="34" charset="0"/>
                <a:cs typeface="Times New Roman" pitchFamily="18" charset="0"/>
              </a:rPr>
              <a:t> </a:t>
            </a:r>
            <a:endParaRPr lang="en-US" sz="2800" dirty="0">
              <a:latin typeface="Century Gothic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5274821" y="1992564"/>
                <a:ext cx="1371658" cy="7512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solidFill>
                          <a:schemeClr val="bg1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/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821" y="1992564"/>
                <a:ext cx="1371658" cy="75129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5274821" y="2900195"/>
                <a:ext cx="1518814" cy="7982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solidFill>
                          <a:schemeClr val="bg1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  <m:t>50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/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821" y="2900195"/>
                <a:ext cx="1518814" cy="79829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219630" y="3865637"/>
                <a:ext cx="2196883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/>
                          <a:cs typeface="Times New Roman" pitchFamily="18" charset="0"/>
                        </a:rPr>
                        <m:t>1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/>
                          <a:cs typeface="Times New Roman" pitchFamily="18" charset="0"/>
                        </a:rPr>
                        <m:t>6.77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630" y="3865637"/>
                <a:ext cx="219688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5235550" y="4673141"/>
                <a:ext cx="165667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r>
                        <a:rPr lang="en-US" sz="3200" i="1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1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7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550" y="4673141"/>
                <a:ext cx="1656672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2771354" y="5372666"/>
                <a:ext cx="709343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∴</m:t>
                      </m:r>
                      <m:r>
                        <a:rPr lang="en-US" sz="280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1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7 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staff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should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be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chosen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from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each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group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354" y="5372666"/>
                <a:ext cx="7093434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3812145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Powerpoint Background Images | Free iPhone &amp;amp;amp; Zoom HD Wallpapers &amp;amp;amp; Vectors -  rawpix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965"/>
          <a:stretch/>
        </p:blipFill>
        <p:spPr bwMode="auto">
          <a:xfrm>
            <a:off x="13645" y="13648"/>
            <a:ext cx="12499669" cy="68716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033515" y="518621"/>
            <a:ext cx="8475260" cy="982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6600" dirty="0" smtClean="0">
                <a:latin typeface="Rockwell Condensed" pitchFamily="18" charset="0"/>
                <a:cs typeface="Times New Roman" pitchFamily="18" charset="0"/>
              </a:rPr>
              <a:t>PROPORTIONAL ALLOCATION</a:t>
            </a:r>
            <a:endParaRPr lang="en-US" sz="6600" dirty="0">
              <a:latin typeface="Rockwell Condensed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3509819" y="2755745"/>
                <a:ext cx="3166213" cy="11384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4400" b="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4400" b="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4400" b="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4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400" i="1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4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4400" b="0" i="1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4400" b="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400" b="0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</m:e>
                    </m:d>
                    <m:r>
                      <a:rPr lang="en-US" sz="4400" b="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4400" dirty="0" smtClean="0"/>
                  <a:t/>
                </a:r>
                <a:endParaRPr lang="en-US" sz="4400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819" y="2755745"/>
                <a:ext cx="3166213" cy="1138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7239000" y="2286619"/>
            <a:ext cx="4989395" cy="619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Century Gothic" pitchFamily="34" charset="0"/>
                <a:cs typeface="Times New Roman" pitchFamily="18" charset="0"/>
              </a:rPr>
              <a:t>Sub-Population or Stratum</a:t>
            </a:r>
            <a:endParaRPr lang="en-US" sz="2800" dirty="0">
              <a:latin typeface="Century Gothic" pitchFamily="34" charset="0"/>
              <a:cs typeface="Times New Roman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275907" y="3037243"/>
            <a:ext cx="4160915" cy="619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Century Gothic" pitchFamily="34" charset="0"/>
                <a:cs typeface="Times New Roman" pitchFamily="18" charset="0"/>
              </a:rPr>
              <a:t>Intended Sample Size</a:t>
            </a:r>
            <a:endParaRPr lang="en-US" sz="2800" dirty="0">
              <a:latin typeface="Century Gothic" pitchFamily="34" charset="0"/>
              <a:cs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262466" y="3756577"/>
            <a:ext cx="2946059" cy="619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Century Gothic" pitchFamily="34" charset="0"/>
                <a:cs typeface="Times New Roman" pitchFamily="18" charset="0"/>
              </a:rPr>
              <a:t>Population Size</a:t>
            </a:r>
            <a:endParaRPr lang="en-US" sz="2800" dirty="0">
              <a:latin typeface="Century Gothic" pitchFamily="34" charset="0"/>
              <a:cs typeface="Times New Roman" pitchFamily="18" charset="0"/>
            </a:endParaRPr>
          </a:p>
        </p:txBody>
      </p:sp>
      <p:sp>
        <p:nvSpPr>
          <p:cNvPr id="21" name="Bent Arrow 20"/>
          <p:cNvSpPr/>
          <p:nvPr/>
        </p:nvSpPr>
        <p:spPr>
          <a:xfrm>
            <a:off x="5301429" y="2640588"/>
            <a:ext cx="1877291" cy="85589"/>
          </a:xfrm>
          <a:prstGeom prst="bentArrow">
            <a:avLst/>
          </a:prstGeom>
          <a:ln w="95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484960" y="3351697"/>
            <a:ext cx="762000" cy="0"/>
          </a:xfrm>
          <a:prstGeom prst="straightConnector1">
            <a:avLst/>
          </a:prstGeom>
          <a:ln w="28575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Bent Arrow 23"/>
          <p:cNvSpPr/>
          <p:nvPr/>
        </p:nvSpPr>
        <p:spPr>
          <a:xfrm flipV="1">
            <a:off x="5346147" y="3905875"/>
            <a:ext cx="1877291" cy="107599"/>
          </a:xfrm>
          <a:prstGeom prst="bentArrow">
            <a:avLst/>
          </a:prstGeom>
          <a:ln w="95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58318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19" grpId="0"/>
      <p:bldP spid="20" grpId="0"/>
      <p:bldP spid="21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Powerpoint Background Images | Free iPhone &amp;amp;amp; Zoom HD Wallpapers &amp;amp;amp; Vectors -  rawpix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425" t="6965"/>
          <a:stretch/>
        </p:blipFill>
        <p:spPr bwMode="auto">
          <a:xfrm>
            <a:off x="0" y="0"/>
            <a:ext cx="12513314" cy="68716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7294" y="696034"/>
            <a:ext cx="12499669" cy="1733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just"/>
            <a:r>
              <a:rPr lang="en-US" sz="2600" u="sng" dirty="0" smtClean="0">
                <a:latin typeface="Century Gothic" pitchFamily="34" charset="0"/>
                <a:cs typeface="Times New Roman" pitchFamily="18" charset="0"/>
              </a:rPr>
              <a:t>Example</a:t>
            </a:r>
            <a:r>
              <a:rPr lang="en-US" sz="2600" dirty="0" smtClean="0">
                <a:latin typeface="Century Gothic" pitchFamily="34" charset="0"/>
                <a:cs typeface="Times New Roman" pitchFamily="18" charset="0"/>
              </a:rPr>
              <a:t>: </a:t>
            </a:r>
            <a:r>
              <a:rPr lang="en-US" sz="2600" dirty="0">
                <a:latin typeface="Century Gothic" pitchFamily="34" charset="0"/>
                <a:cs typeface="Times New Roman" pitchFamily="18" charset="0"/>
              </a:rPr>
              <a:t>A company is composed of 24 administrative staff, 38 support staff, 52 electrical staff and 10 </a:t>
            </a:r>
            <a:r>
              <a:rPr lang="en-US" sz="2600" dirty="0" smtClean="0">
                <a:latin typeface="Century Gothic" pitchFamily="34" charset="0"/>
                <a:cs typeface="Times New Roman" pitchFamily="18" charset="0"/>
              </a:rPr>
              <a:t>contractual </a:t>
            </a:r>
            <a:r>
              <a:rPr lang="en-US" sz="2600" dirty="0">
                <a:latin typeface="Century Gothic" pitchFamily="34" charset="0"/>
                <a:cs typeface="Times New Roman" pitchFamily="18" charset="0"/>
              </a:rPr>
              <a:t>staff. You wish to conduct a work motivation survey on 50 staff. How many staff should be taken from each sub-population?</a:t>
            </a:r>
          </a:p>
          <a:p>
            <a:r>
              <a:rPr lang="en-US" sz="2800" dirty="0" smtClean="0">
                <a:latin typeface="Century Gothic" pitchFamily="34" charset="0"/>
                <a:cs typeface="Times New Roman" pitchFamily="18" charset="0"/>
              </a:rPr>
              <a:t> </a:t>
            </a:r>
            <a:endParaRPr lang="en-US" sz="2800" dirty="0">
              <a:latin typeface="Century Gothic" pitchFamily="34" charset="0"/>
              <a:cs typeface="Times New Roman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100549" y="2739787"/>
            <a:ext cx="0" cy="4131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168554" y="2753435"/>
            <a:ext cx="0" cy="4131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078047" y="2753436"/>
            <a:ext cx="0" cy="4131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3774" y="2548158"/>
            <a:ext cx="277351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Century Gothic" pitchFamily="34" charset="0"/>
              </a:rPr>
              <a:t>ADMINISTRATIVE</a:t>
            </a:r>
            <a:endParaRPr lang="en-US" sz="26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44806" y="2520861"/>
            <a:ext cx="15985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Century Gothic" pitchFamily="34" charset="0"/>
              </a:rPr>
              <a:t>SUPPORT</a:t>
            </a:r>
            <a:endParaRPr lang="en-US" sz="26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90326" y="2536781"/>
            <a:ext cx="20601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Century Gothic" pitchFamily="34" charset="0"/>
              </a:rPr>
              <a:t>ELECTRICAL</a:t>
            </a:r>
            <a:endParaRPr lang="en-US" sz="26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458678" y="2539053"/>
            <a:ext cx="261642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Century Gothic" pitchFamily="34" charset="0"/>
              </a:rPr>
              <a:t>CONTRACTUAL</a:t>
            </a:r>
            <a:endParaRPr lang="en-US" sz="2600" dirty="0">
              <a:solidFill>
                <a:schemeClr val="bg1"/>
              </a:solidFill>
              <a:latin typeface="Century Gothic" pitchFamily="34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901333" y="2012649"/>
                <a:ext cx="42707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/>
                          <a:cs typeface="Times New Roman" pitchFamily="18" charset="0"/>
                        </a:rPr>
                        <m:t>=24+38+52+10=124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Century Gothic" pitchFamily="34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333" y="2012649"/>
                <a:ext cx="4270785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238795" y="3213992"/>
                <a:ext cx="1838645" cy="791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95" y="3213992"/>
                <a:ext cx="1838645" cy="79162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284512" y="4212796"/>
                <a:ext cx="2031967" cy="6450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24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124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/>
                      </a:rPr>
                      <m:t>50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/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12" y="4212796"/>
                <a:ext cx="2031967" cy="64504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243568" y="5085054"/>
                <a:ext cx="1553887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9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.67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68" y="5085054"/>
                <a:ext cx="1553887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245840" y="5837966"/>
                <a:ext cx="132145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40" y="5837966"/>
                <a:ext cx="1321452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3599044" y="3199343"/>
                <a:ext cx="1868910" cy="791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044" y="3199343"/>
                <a:ext cx="1868910" cy="79162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3644761" y="4198147"/>
                <a:ext cx="2127249" cy="6450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38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124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/>
                      </a:rPr>
                      <m:t>50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/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761" y="4198147"/>
                <a:ext cx="2127249" cy="645048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603817" y="5070405"/>
                <a:ext cx="173092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5.32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817" y="5070405"/>
                <a:ext cx="1730923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3606089" y="5823317"/>
                <a:ext cx="132856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089" y="5823317"/>
                <a:ext cx="1328569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6481044" y="3201615"/>
                <a:ext cx="1868910" cy="791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044" y="3201615"/>
                <a:ext cx="1868910" cy="79162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6526761" y="4200419"/>
                <a:ext cx="2127249" cy="6450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52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124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/>
                      </a:rPr>
                      <m:t>50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/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761" y="4200419"/>
                <a:ext cx="2127249" cy="645048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6485817" y="5072677"/>
                <a:ext cx="173092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0.96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817" y="5072677"/>
                <a:ext cx="1730923" cy="461665"/>
              </a:xfrm>
              <a:prstGeom prst="rect">
                <a:avLst/>
              </a:prstGeom>
              <a:blipFill rotWithShape="1">
                <a:blip r:embed="rId14"/>
                <a:stretch>
                  <a:fillRect b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6488089" y="5825589"/>
                <a:ext cx="132856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089" y="5825589"/>
                <a:ext cx="1328569" cy="461665"/>
              </a:xfrm>
              <a:prstGeom prst="rect">
                <a:avLst/>
              </a:prstGeom>
              <a:blipFill rotWithShape="1">
                <a:blip r:embed="rId15"/>
                <a:stretch>
                  <a:fillRect b="-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9494849" y="3201615"/>
                <a:ext cx="1868910" cy="791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849" y="3201615"/>
                <a:ext cx="1868910" cy="791627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9540566" y="4200419"/>
                <a:ext cx="2127249" cy="6450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10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124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/>
                      </a:rPr>
                      <m:t>50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/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0566" y="4200419"/>
                <a:ext cx="2127249" cy="645048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9512702" y="5057758"/>
                <a:ext cx="115865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702" y="5057758"/>
                <a:ext cx="1158651" cy="461665"/>
              </a:xfrm>
              <a:prstGeom prst="rect">
                <a:avLst/>
              </a:prstGeom>
              <a:blipFill rotWithShape="1">
                <a:blip r:embed="rId18"/>
                <a:stretch>
                  <a:fillRect b="-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2708641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1" grpId="0" animBg="1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Powerpoint Background Images | Free iPhone &amp;amp;amp; Zoom HD Wallpapers &amp;amp;amp; Vectors -  rawpix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965"/>
          <a:stretch/>
        </p:blipFill>
        <p:spPr bwMode="auto">
          <a:xfrm>
            <a:off x="27293" y="0"/>
            <a:ext cx="12499669" cy="68716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310185" y="163776"/>
            <a:ext cx="9430605" cy="982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6600" dirty="0" smtClean="0">
                <a:latin typeface="Rockwell Condensed" pitchFamily="18" charset="0"/>
                <a:cs typeface="Times New Roman" pitchFamily="18" charset="0"/>
              </a:rPr>
              <a:t>SYSTEMATIC RANDOM SAMPLING</a:t>
            </a:r>
            <a:endParaRPr lang="en-US" sz="6600" dirty="0">
              <a:latin typeface="Rockwell Condensed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8937" y="1413688"/>
            <a:ext cx="12126877" cy="1042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sz="2800" dirty="0">
                <a:latin typeface="Century Gothic" pitchFamily="34" charset="0"/>
                <a:cs typeface="Times New Roman" pitchFamily="18" charset="0"/>
              </a:rPr>
              <a:t>Sampling is done by selecting every </a:t>
            </a:r>
            <a:r>
              <a:rPr lang="en-US" sz="2800" i="1" dirty="0" err="1">
                <a:latin typeface="Century Gothic" pitchFamily="34" charset="0"/>
                <a:cs typeface="Times New Roman" pitchFamily="18" charset="0"/>
              </a:rPr>
              <a:t>ith</a:t>
            </a:r>
            <a:r>
              <a:rPr lang="en-US" sz="2800" dirty="0">
                <a:latin typeface="Century Gothic" pitchFamily="34" charset="0"/>
                <a:cs typeface="Times New Roman" pitchFamily="18" charset="0"/>
              </a:rPr>
              <a:t> element in the population with the starting point determined at random</a:t>
            </a:r>
            <a:r>
              <a:rPr lang="en-US" sz="2800" dirty="0" smtClean="0">
                <a:latin typeface="Century Gothic" pitchFamily="34" charset="0"/>
                <a:cs typeface="Times New Roman" pitchFamily="18" charset="0"/>
              </a:rPr>
              <a:t>.</a:t>
            </a:r>
            <a:r>
              <a:rPr lang="en-US" sz="3200" dirty="0" smtClean="0">
                <a:latin typeface="Century Gothic" pitchFamily="34" charset="0"/>
                <a:cs typeface="Times New Roman" pitchFamily="18" charset="0"/>
              </a:rPr>
              <a:t> </a:t>
            </a:r>
            <a:endParaRPr lang="en-US" sz="3200" dirty="0">
              <a:latin typeface="Century Gothic" pitchFamily="34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8111" y="554669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entury Gothic" pitchFamily="34" charset="0"/>
              </a:rPr>
              <a:t>Population</a:t>
            </a:r>
            <a:endParaRPr lang="en-US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25987" y="4980657"/>
            <a:ext cx="2938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entury Gothic" pitchFamily="34" charset="0"/>
              </a:rPr>
              <a:t>Stratified Random Sampling</a:t>
            </a:r>
            <a:endParaRPr lang="en-US" sz="16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11318" b="99493" l="198" r="95149">
                        <a14:foregroundMark x1="46436" y1="58615" x2="46436" y2="67061"/>
                        <a14:foregroundMark x1="48119" y1="57770" x2="67129" y2="54054"/>
                        <a14:foregroundMark x1="48119" y1="41892" x2="70099" y2="43074"/>
                        <a14:foregroundMark x1="45941" y1="31926" x2="69109" y2="35304"/>
                        <a14:foregroundMark x1="37723" y1="31588" x2="67129" y2="35980"/>
                        <a14:foregroundMark x1="75347" y1="30068" x2="80198" y2="58108"/>
                        <a14:foregroundMark x1="85941" y1="39696" x2="84752" y2="61486"/>
                        <a14:foregroundMark x1="69109" y1="66723" x2="81683" y2="66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3953" r="7108" b="8671"/>
          <a:stretch/>
        </p:blipFill>
        <p:spPr bwMode="auto">
          <a:xfrm>
            <a:off x="319881" y="2477487"/>
            <a:ext cx="5998194" cy="325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8673156" y="3986792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659508" y="3410393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56211" y="3104893"/>
            <a:ext cx="2424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entury Gothic" pitchFamily="34" charset="0"/>
                <a:cs typeface="Times New Roman" pitchFamily="18" charset="0"/>
              </a:rPr>
              <a:t>Population Size</a:t>
            </a:r>
            <a:endParaRPr lang="en-US" sz="2400" dirty="0">
              <a:solidFill>
                <a:schemeClr val="bg1"/>
              </a:solidFill>
              <a:latin typeface="Century Gothic" pitchFamily="34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22529" y="3765590"/>
            <a:ext cx="19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entury Gothic" pitchFamily="34" charset="0"/>
                <a:cs typeface="Times New Roman" pitchFamily="18" charset="0"/>
              </a:rPr>
              <a:t>Sample Size</a:t>
            </a:r>
            <a:endParaRPr lang="en-US" sz="2400" dirty="0">
              <a:solidFill>
                <a:schemeClr val="bg1"/>
              </a:solidFill>
              <a:latin typeface="Century Gothic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7110916" y="3109358"/>
                <a:ext cx="1670137" cy="1330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chemeClr val="bg1"/>
                        </a:solidFill>
                        <a:latin typeface="Cambria Math"/>
                        <a:cs typeface="Times New Roman" pitchFamily="18" charset="0"/>
                      </a:rPr>
                      <m:t>𝑖</m:t>
                    </m:r>
                    <m:r>
                      <a:rPr lang="en-US" sz="4400" b="0" i="1" smtClean="0">
                        <a:solidFill>
                          <a:schemeClr val="bg1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4400" b="0" i="1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  <m:r>
                          <a:rPr lang="en-US" sz="4400" b="0" i="1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4400" b="0" i="1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4400" i="1" dirty="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916" y="3109358"/>
                <a:ext cx="1670137" cy="133081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288060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  <p:bldP spid="16" grpId="0"/>
      <p:bldP spid="19" grpId="0"/>
      <p:bldP spid="20" grpId="0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Powerpoint Background Images | Free iPhone &amp;amp;amp; Zoom HD Wallpapers &amp;amp;amp; Vectors -  rawpix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425" t="6965"/>
          <a:stretch/>
        </p:blipFill>
        <p:spPr bwMode="auto">
          <a:xfrm>
            <a:off x="0" y="0"/>
            <a:ext cx="12513314" cy="68716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7294" y="736975"/>
            <a:ext cx="12351226" cy="1091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800" u="sng" dirty="0" smtClean="0">
                <a:latin typeface="Century Gothic" pitchFamily="34" charset="0"/>
                <a:cs typeface="Times New Roman" pitchFamily="18" charset="0"/>
              </a:rPr>
              <a:t>Example</a:t>
            </a:r>
            <a:r>
              <a:rPr lang="en-US" sz="2800" dirty="0">
                <a:latin typeface="Century Gothic" pitchFamily="34" charset="0"/>
                <a:cs typeface="Times New Roman" pitchFamily="18" charset="0"/>
              </a:rPr>
              <a:t>: If a company which has 5,000 employees wishes </a:t>
            </a:r>
            <a:r>
              <a:rPr lang="en-US" sz="2800" dirty="0" smtClean="0">
                <a:latin typeface="Century Gothic" pitchFamily="34" charset="0"/>
                <a:cs typeface="Times New Roman" pitchFamily="18" charset="0"/>
              </a:rPr>
              <a:t>to conduct 	        a </a:t>
            </a:r>
            <a:r>
              <a:rPr lang="en-US" sz="2800" dirty="0">
                <a:latin typeface="Century Gothic" pitchFamily="34" charset="0"/>
                <a:cs typeface="Times New Roman" pitchFamily="18" charset="0"/>
              </a:rPr>
              <a:t>job satisfaction survey on 400 employees, then </a:t>
            </a:r>
          </a:p>
          <a:p>
            <a:pPr algn="just"/>
            <a:endParaRPr lang="en-US" sz="2600" dirty="0" smtClean="0">
              <a:latin typeface="Century Gothic" pitchFamily="34" charset="0"/>
              <a:cs typeface="Times New Roman" pitchFamily="18" charset="0"/>
            </a:endParaRPr>
          </a:p>
          <a:p>
            <a:r>
              <a:rPr lang="en-US" sz="2800" dirty="0" smtClean="0">
                <a:latin typeface="Century Gothic" pitchFamily="34" charset="0"/>
                <a:cs typeface="Times New Roman" pitchFamily="18" charset="0"/>
              </a:rPr>
              <a:t> </a:t>
            </a:r>
            <a:endParaRPr lang="en-US" sz="2800" dirty="0">
              <a:latin typeface="Century Gothic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5274821" y="1992564"/>
                <a:ext cx="1263038" cy="7916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/>
                        <a:cs typeface="Times New Roman" pitchFamily="18" charset="0"/>
                      </a:rPr>
                      <m:t>𝑖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3200" i="1" dirty="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821" y="1992564"/>
                <a:ext cx="1263038" cy="79169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5274821" y="2900195"/>
                <a:ext cx="1656800" cy="7984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bg1"/>
                        </a:solidFill>
                        <a:latin typeface="Cambria Math"/>
                        <a:cs typeface="Times New Roman" pitchFamily="18" charset="0"/>
                      </a:rPr>
                      <m:t>𝑖</m:t>
                    </m:r>
                    <m:r>
                      <a:rPr lang="en-US" sz="3200" i="1" smtClean="0">
                        <a:solidFill>
                          <a:schemeClr val="bg1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  <m:t>5000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  <m:t>400</m:t>
                        </m:r>
                      </m:den>
                    </m:f>
                  </m:oMath>
                </a14:m>
                <a:r>
                  <a:rPr lang="en-US" sz="3200" i="1" dirty="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821" y="2900195"/>
                <a:ext cx="1656800" cy="79842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219630" y="3865637"/>
                <a:ext cx="1732141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/>
                          <a:cs typeface="Times New Roman" pitchFamily="18" charset="0"/>
                        </a:rPr>
                        <m:t>𝑖</m:t>
                      </m:r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/>
                          <a:cs typeface="Times New Roman" pitchFamily="18" charset="0"/>
                        </a:rPr>
                        <m:t>=12.5</m:t>
                      </m:r>
                    </m:oMath>
                  </m:oMathPara>
                </a14:m>
                <a:endParaRPr lang="en-US" sz="3200" i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630" y="3865637"/>
                <a:ext cx="1732141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5235550" y="4673141"/>
                <a:ext cx="1419556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𝑖</m:t>
                      </m:r>
                      <m:r>
                        <a:rPr lang="en-US" sz="3200" i="1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=13</m:t>
                      </m:r>
                    </m:oMath>
                  </m:oMathPara>
                </a14:m>
                <a:endPara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550" y="4673141"/>
                <a:ext cx="1419556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847976" y="5301134"/>
                <a:ext cx="10822675" cy="1091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∴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  <a:latin typeface="Century Gothic" pitchFamily="34" charset="0"/>
                    <a:cs typeface="Times New Roman" pitchFamily="18" charset="0"/>
                  </a:rPr>
                  <a:t/>
                </a:r>
                <a:r>
                  <a:rPr lang="en-US" sz="2800" dirty="0" smtClean="0">
                    <a:latin typeface="Century Gothic" pitchFamily="34" charset="0"/>
                    <a:cs typeface="Times New Roman" pitchFamily="18" charset="0"/>
                  </a:rPr>
                  <a:t>Systematic </a:t>
                </a:r>
                <a:r>
                  <a:rPr lang="en-US" sz="2800" dirty="0">
                    <a:latin typeface="Century Gothic" pitchFamily="34" charset="0"/>
                    <a:cs typeface="Times New Roman" pitchFamily="18" charset="0"/>
                  </a:rPr>
                  <a:t>randomization can be done by </a:t>
                </a:r>
                <a:r>
                  <a:rPr lang="en-US" sz="2800" dirty="0" smtClean="0">
                    <a:latin typeface="Century Gothic" pitchFamily="34" charset="0"/>
                    <a:cs typeface="Times New Roman" pitchFamily="18" charset="0"/>
                  </a:rPr>
                  <a:t>selecting </a:t>
                </a:r>
                <a:r>
                  <a:rPr lang="en-US" sz="2800" dirty="0">
                    <a:latin typeface="Century Gothic" pitchFamily="34" charset="0"/>
                    <a:cs typeface="Times New Roman" pitchFamily="18" charset="0"/>
                  </a:rPr>
                  <a:t>every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</a:rPr>
                          <m:t>13</m:t>
                        </m:r>
                      </m:e>
                      <m:sup>
                        <m:r>
                          <a:rPr lang="en-US" sz="2800" i="1">
                            <a:latin typeface="Cambria Math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>
                    <a:latin typeface="Century Gothic" pitchFamily="34" charset="0"/>
                    <a:cs typeface="Times New Roman" pitchFamily="18" charset="0"/>
                  </a:rPr>
                  <a:t> person in employee list. </a:t>
                </a:r>
              </a:p>
              <a:p>
                <a:pPr algn="just"/>
                <a:endParaRPr lang="en-US" sz="2600" dirty="0" smtClean="0">
                  <a:latin typeface="Century Gothic" pitchFamily="34" charset="0"/>
                  <a:cs typeface="Times New Roman" pitchFamily="18" charset="0"/>
                </a:endParaRPr>
              </a:p>
              <a:p>
                <a:r>
                  <a:rPr lang="en-US" sz="2800" dirty="0" smtClean="0">
                    <a:latin typeface="Century Gothic" pitchFamily="34" charset="0"/>
                    <a:cs typeface="Times New Roman" pitchFamily="18" charset="0"/>
                  </a:rPr>
                  <a:t/>
                </a:r>
                <a:endParaRPr lang="en-US" sz="2800" dirty="0">
                  <a:latin typeface="Century Gothic" pitchFamily="34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76" y="5301134"/>
                <a:ext cx="10822675" cy="1091825"/>
              </a:xfrm>
              <a:prstGeom prst="rect">
                <a:avLst/>
              </a:prstGeom>
              <a:blipFill rotWithShape="1">
                <a:blip r:embed="rId7"/>
                <a:stretch>
                  <a:fillRect t="-5587" r="-451" b="-27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3740754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Powerpoint Background Images | Free iPhone &amp;amp;amp; Zoom HD Wallpapers &amp;amp;amp; Vectors -  rawpix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965"/>
          <a:stretch/>
        </p:blipFill>
        <p:spPr bwMode="auto">
          <a:xfrm>
            <a:off x="27293" y="0"/>
            <a:ext cx="12499669" cy="68716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310185" y="163776"/>
            <a:ext cx="9430605" cy="982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6600" dirty="0" smtClean="0">
                <a:latin typeface="Rockwell Condensed" pitchFamily="18" charset="0"/>
                <a:cs typeface="Times New Roman" pitchFamily="18" charset="0"/>
              </a:rPr>
              <a:t>CLUSTER SAMPLING</a:t>
            </a:r>
            <a:endParaRPr lang="en-US" sz="6600" dirty="0">
              <a:latin typeface="Rockwell Condensed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8937" y="1413688"/>
            <a:ext cx="12126877" cy="1042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sz="2800" dirty="0">
                <a:latin typeface="Century Gothic" pitchFamily="34" charset="0"/>
                <a:cs typeface="Times New Roman" pitchFamily="18" charset="0"/>
              </a:rPr>
              <a:t>Sampling is done by dividing the population into (geographical) groups called clusters.</a:t>
            </a:r>
            <a:endParaRPr lang="en-US" sz="3200" dirty="0">
              <a:latin typeface="Century Gothic" pitchFamily="34" charset="0"/>
              <a:cs typeface="Times New Roman" pitchFamily="18" charset="0"/>
            </a:endParaRPr>
          </a:p>
        </p:txBody>
      </p:sp>
      <p:pic>
        <p:nvPicPr>
          <p:cNvPr id="5122" name="Picture 2" descr="Cluster Sampling Guide: Types, Methods, Examples &amp;amp;amp; Us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36160" b="100000" l="13000" r="67900">
                        <a14:foregroundMark x1="17300" y1="71680" x2="17100" y2="88160"/>
                        <a14:foregroundMark x1="27400" y1="71200" x2="27900" y2="86560"/>
                        <a14:foregroundMark x1="37000" y1="72000" x2="36700" y2="85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545" t="65206" r="56499" b="4191"/>
          <a:stretch/>
        </p:blipFill>
        <p:spPr bwMode="auto">
          <a:xfrm>
            <a:off x="831620" y="4367551"/>
            <a:ext cx="1678675" cy="10372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luster Sampling Guide: Types, Methods, Examples &amp;amp;amp; Use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18560" b="87680" l="19900" r="86900">
                        <a14:foregroundMark x1="62800" y1="26880" x2="63300" y2="44640"/>
                        <a14:foregroundMark x1="73800" y1="26560" x2="73800" y2="39360"/>
                        <a14:foregroundMark x1="82700" y1="27680" x2="82700" y2="414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8491" t="15509" r="13825" b="44341"/>
          <a:stretch/>
        </p:blipFill>
        <p:spPr bwMode="auto">
          <a:xfrm>
            <a:off x="3240452" y="4205770"/>
            <a:ext cx="1501254" cy="13607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luster Sampling Guide: Types, Methods, Examples &amp;amp;amp; Use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35200" b="99200" l="12900" r="63200">
                        <a14:foregroundMark x1="41100" y1="50560" x2="41100" y2="64960"/>
                        <a14:foregroundMark x1="48600" y1="51360" x2="48600" y2="63040"/>
                        <a14:foregroundMark x1="58400" y1="51680" x2="58400" y2="64160"/>
                        <a14:backgroundMark x1="28200" y1="73440" x2="28200" y2="84000"/>
                        <a14:backgroundMark x1="20200" y1="86720" x2="34800" y2="85920"/>
                        <a14:backgroundMark x1="16400" y1="83520" x2="35800" y2="80320"/>
                        <a14:backgroundMark x1="18200" y1="88800" x2="40100" y2="867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7888" t="43496" r="36769" b="28519"/>
          <a:stretch/>
        </p:blipFill>
        <p:spPr bwMode="auto">
          <a:xfrm>
            <a:off x="3440407" y="2930854"/>
            <a:ext cx="1374297" cy="9485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luster Sampling Guide: Types, Methods, Examples &amp;amp;amp; Use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20574" b="40949" l="11555" r="57490">
                        <a14:foregroundMark x1="27500" y1="27680" x2="28000" y2="37280"/>
                        <a14:foregroundMark x1="35800" y1="26880" x2="36600" y2="35360"/>
                        <a14:foregroundMark x1="17000" y1="26560" x2="17000" y2="35360"/>
                        <a14:foregroundMark x1="18000" y1="26560" x2="18500" y2="364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189" t="18027" r="59636" b="56504"/>
          <a:stretch/>
        </p:blipFill>
        <p:spPr bwMode="auto">
          <a:xfrm>
            <a:off x="961275" y="2930854"/>
            <a:ext cx="1419367" cy="8632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28407" y="2527139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CITY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9741" y="3694708"/>
            <a:ext cx="1437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DISTRICT 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77451" y="3667412"/>
            <a:ext cx="1437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DISTRICT 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99860" y="5302004"/>
            <a:ext cx="1437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DISTRICT 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31747" y="5274708"/>
            <a:ext cx="1437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DISTRICT 4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7" name="Picture 4" descr="Lisa Simpson Sorteio GIF - Lisa Simpson Sorteio Loteria - Discover &amp;amp;amp; Share  GIFs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633" y="3647632"/>
            <a:ext cx="4543023" cy="39021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183893" y="260408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518487" y="258387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735412" y="259507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96144" y="258370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839108" y="548467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3259673" y="2995950"/>
            <a:ext cx="1667168" cy="10680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91014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23" grpId="0"/>
      <p:bldP spid="24" grpId="0"/>
      <p:bldP spid="25" grpId="0"/>
      <p:bldP spid="26" grpId="0"/>
      <p:bldP spid="28" grpId="0"/>
      <p:bldP spid="32" grpId="0"/>
      <p:bldP spid="33" grpId="0"/>
      <p:bldP spid="34" grpId="0"/>
      <p:bldP spid="35" grpId="0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Powerpoint Background Images | Free iPhone &amp;amp;amp; Zoom HD Wallpapers &amp;amp;amp; Vectors -  rawpix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965"/>
          <a:stretch/>
        </p:blipFill>
        <p:spPr bwMode="auto">
          <a:xfrm>
            <a:off x="0" y="0"/>
            <a:ext cx="12526963" cy="68716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19116" y="1566059"/>
            <a:ext cx="10508777" cy="1248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8000" dirty="0" smtClean="0">
                <a:latin typeface="Rockwell Condensed" pitchFamily="18" charset="0"/>
                <a:cs typeface="Times New Roman" pitchFamily="18" charset="0"/>
              </a:rPr>
              <a:t>NON-PROBABILITY SAMPLING</a:t>
            </a:r>
            <a:endParaRPr lang="en-US" sz="8000" dirty="0">
              <a:latin typeface="Rockwell Condensed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8911" y="3147515"/>
            <a:ext cx="11873003" cy="1574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457200" indent="-457200" algn="just">
              <a:buFont typeface="Courier New" pitchFamily="49" charset="0"/>
              <a:buChar char="o"/>
            </a:pPr>
            <a:r>
              <a:rPr lang="en-US" sz="3200" dirty="0">
                <a:latin typeface="Century Gothic" pitchFamily="34" charset="0"/>
                <a:cs typeface="Times New Roman" pitchFamily="18" charset="0"/>
              </a:rPr>
              <a:t>Samples are chosen in such a way that some members of the population may not have any chance of being included in the sample.</a:t>
            </a:r>
          </a:p>
        </p:txBody>
      </p:sp>
    </p:spTree>
    <p:extLst>
      <p:ext uri="{BB962C8B-B14F-4D97-AF65-F5344CB8AC3E}">
        <p14:creationId xmlns="" xmlns:p14="http://schemas.microsoft.com/office/powerpoint/2010/main" val="206913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Powerpoint Background Images | Free iPhone &amp;amp;amp; Zoom HD Wallpapers &amp;amp;amp; Vectors -  rawpix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965"/>
          <a:stretch/>
        </p:blipFill>
        <p:spPr bwMode="auto">
          <a:xfrm>
            <a:off x="0" y="0"/>
            <a:ext cx="12526963" cy="68716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825091" y="678953"/>
            <a:ext cx="6564574" cy="958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6000" dirty="0" smtClean="0">
                <a:latin typeface="Rockwell Condensed" pitchFamily="18" charset="0"/>
                <a:cs typeface="Times New Roman" pitchFamily="18" charset="0"/>
              </a:rPr>
              <a:t>COVENIENCE SAMPLING</a:t>
            </a:r>
            <a:endParaRPr lang="en-US" sz="6000" dirty="0">
              <a:latin typeface="Rockwell Condensed" pitchFamily="18" charset="0"/>
              <a:cs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0800" y="1765677"/>
            <a:ext cx="11654644" cy="1250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457200" indent="-457200" algn="just">
              <a:buFont typeface="Courier New" pitchFamily="49" charset="0"/>
              <a:buChar char="o"/>
            </a:pPr>
            <a:r>
              <a:rPr lang="en-US" sz="3200" dirty="0">
                <a:latin typeface="Century Gothic" pitchFamily="34" charset="0"/>
                <a:cs typeface="Times New Roman" pitchFamily="18" charset="0"/>
              </a:rPr>
              <a:t>Selecting those members of the population that are readily available in order to obtain quick results</a:t>
            </a:r>
          </a:p>
        </p:txBody>
      </p:sp>
      <p:sp>
        <p:nvSpPr>
          <p:cNvPr id="3" name="Moon 2"/>
          <p:cNvSpPr/>
          <p:nvPr/>
        </p:nvSpPr>
        <p:spPr>
          <a:xfrm rot="5400000">
            <a:off x="2808244" y="3558874"/>
            <a:ext cx="1746912" cy="3254557"/>
          </a:xfrm>
          <a:prstGeom prst="mo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Convenience Sample Grab Accidental Sampling,or Opportunity Sampling  Statistic Method Non-probability Technique Stock Vector - Illustration of  distribution, population: 16904562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20845" b="79431" l="10688" r="92188">
                        <a14:foregroundMark x1="15750" y1="30946" x2="15563" y2="41414"/>
                        <a14:foregroundMark x1="25688" y1="27089" x2="25688" y2="37557"/>
                        <a14:foregroundMark x1="26500" y1="26538" x2="25938" y2="30395"/>
                        <a14:foregroundMark x1="34000" y1="31864" x2="34000" y2="42608"/>
                        <a14:foregroundMark x1="45188" y1="23875" x2="45188" y2="36088"/>
                        <a14:foregroundMark x1="59375" y1="24151" x2="59375" y2="38108"/>
                        <a14:foregroundMark x1="70938" y1="25620" x2="69938" y2="38384"/>
                        <a14:foregroundMark x1="81875" y1="28283" x2="81688" y2="41139"/>
                        <a14:foregroundMark x1="86313" y1="41414" x2="86313" y2="54821"/>
                        <a14:foregroundMark x1="21688" y1="45271" x2="22063" y2="58402"/>
                        <a14:foregroundMark x1="51875" y1="36364" x2="51875" y2="49128"/>
                        <a14:foregroundMark x1="66875" y1="42883" x2="67063" y2="54178"/>
                        <a14:foregroundMark x1="30562" y1="53352" x2="29750" y2="66758"/>
                        <a14:foregroundMark x1="38875" y1="41965" x2="38500" y2="54178"/>
                        <a14:foregroundMark x1="76188" y1="52709" x2="76000" y2="63453"/>
                        <a14:backgroundMark x1="27125" y1="65565" x2="28125" y2="69697"/>
                        <a14:backgroundMark x1="72750" y1="69146" x2="77188" y2="71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116" t="19957" r="10218" b="28510"/>
          <a:stretch/>
        </p:blipFill>
        <p:spPr bwMode="auto">
          <a:xfrm>
            <a:off x="834532" y="3279292"/>
            <a:ext cx="5295333" cy="23610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25968" y="293725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entury Gothic" pitchFamily="34" charset="0"/>
              </a:rPr>
              <a:t>Population</a:t>
            </a:r>
            <a:endParaRPr lang="en-US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ackgroundRemoval t="38411" b="59245" l="45974" r="64568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6608" t="43797" r="36049" b="43889"/>
          <a:stretch/>
        </p:blipFill>
        <p:spPr bwMode="auto">
          <a:xfrm>
            <a:off x="3080561" y="5390868"/>
            <a:ext cx="955344" cy="9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ackgroundRemoval t="38411" b="59245" l="45974" r="64568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6608" t="43797" r="36049" b="43889"/>
          <a:stretch/>
        </p:blipFill>
        <p:spPr bwMode="auto">
          <a:xfrm>
            <a:off x="8937329" y="3719928"/>
            <a:ext cx="955344" cy="9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 descr="Cluster Sampling Guide: Types, Methods, Examples &amp;amp;amp; Use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ackgroundRemoval t="35200" b="99200" l="12900" r="63200">
                        <a14:foregroundMark x1="41100" y1="50560" x2="41100" y2="64960"/>
                        <a14:foregroundMark x1="48600" y1="51360" x2="48600" y2="63040"/>
                        <a14:foregroundMark x1="58400" y1="51680" x2="58400" y2="64160"/>
                        <a14:backgroundMark x1="28200" y1="73440" x2="28200" y2="84000"/>
                        <a14:backgroundMark x1="20200" y1="86720" x2="34800" y2="85920"/>
                        <a14:backgroundMark x1="16400" y1="83520" x2="35800" y2="80320"/>
                        <a14:backgroundMark x1="18200" y1="88800" x2="40100" y2="867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3328" t="43496" r="36769" b="28519"/>
          <a:stretch/>
        </p:blipFill>
        <p:spPr bwMode="auto">
          <a:xfrm>
            <a:off x="7942989" y="4256283"/>
            <a:ext cx="828123" cy="14626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luster Sampling Guide: Types, Methods, Examples &amp;amp;amp; Use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ackgroundRemoval t="35200" b="99200" l="12900" r="63200">
                        <a14:foregroundMark x1="41100" y1="50560" x2="41100" y2="64960"/>
                        <a14:foregroundMark x1="48600" y1="51360" x2="48600" y2="63040"/>
                        <a14:foregroundMark x1="58400" y1="51680" x2="58400" y2="64160"/>
                        <a14:backgroundMark x1="28200" y1="73440" x2="28200" y2="84000"/>
                        <a14:backgroundMark x1="20200" y1="86720" x2="34800" y2="85920"/>
                        <a14:backgroundMark x1="16400" y1="83520" x2="35800" y2="80320"/>
                        <a14:backgroundMark x1="18200" y1="88800" x2="40100" y2="867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7888" t="43496" r="55153" b="28519"/>
          <a:stretch/>
        </p:blipFill>
        <p:spPr bwMode="auto">
          <a:xfrm>
            <a:off x="7717802" y="4453815"/>
            <a:ext cx="559558" cy="14064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luster Sampling Guide: Types, Methods, Examples &amp;amp;amp; Use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ackgroundRemoval t="35200" b="99200" l="12900" r="63200">
                        <a14:foregroundMark x1="41100" y1="50560" x2="41100" y2="64960"/>
                        <a14:foregroundMark x1="48600" y1="51360" x2="48600" y2="63040"/>
                        <a14:foregroundMark x1="58400" y1="51680" x2="58400" y2="64160"/>
                        <a14:backgroundMark x1="28200" y1="73440" x2="28200" y2="84000"/>
                        <a14:backgroundMark x1="20200" y1="86720" x2="34800" y2="85920"/>
                        <a14:backgroundMark x1="16400" y1="83520" x2="35800" y2="80320"/>
                        <a14:backgroundMark x1="18200" y1="88800" x2="40100" y2="867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3328" t="43496" r="36769" b="28519"/>
          <a:stretch/>
        </p:blipFill>
        <p:spPr bwMode="auto">
          <a:xfrm>
            <a:off x="8538867" y="4326344"/>
            <a:ext cx="828123" cy="14626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luster Sampling Guide: Types, Methods, Examples &amp;amp;amp; Use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ackgroundRemoval t="35200" b="99200" l="12900" r="63200">
                        <a14:foregroundMark x1="41100" y1="50560" x2="41100" y2="64960"/>
                        <a14:foregroundMark x1="48600" y1="51360" x2="48600" y2="63040"/>
                        <a14:foregroundMark x1="58400" y1="51680" x2="58400" y2="64160"/>
                        <a14:backgroundMark x1="28200" y1="73440" x2="28200" y2="84000"/>
                        <a14:backgroundMark x1="20200" y1="86720" x2="34800" y2="85920"/>
                        <a14:backgroundMark x1="16400" y1="83520" x2="35800" y2="80320"/>
                        <a14:backgroundMark x1="18200" y1="88800" x2="40100" y2="867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7888" t="43496" r="55153" b="28519"/>
          <a:stretch/>
        </p:blipFill>
        <p:spPr bwMode="auto">
          <a:xfrm>
            <a:off x="8393371" y="4031553"/>
            <a:ext cx="559558" cy="14064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luster Sampling Guide: Types, Methods, Examples &amp;amp;amp; Use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ackgroundRemoval t="35200" b="99200" l="12900" r="63200">
                        <a14:foregroundMark x1="41100" y1="50560" x2="41100" y2="64960"/>
                        <a14:foregroundMark x1="48600" y1="51360" x2="48600" y2="63040"/>
                        <a14:foregroundMark x1="58400" y1="51680" x2="58400" y2="64160"/>
                        <a14:backgroundMark x1="28200" y1="73440" x2="28200" y2="84000"/>
                        <a14:backgroundMark x1="20200" y1="86720" x2="34800" y2="85920"/>
                        <a14:backgroundMark x1="16400" y1="83520" x2="35800" y2="80320"/>
                        <a14:backgroundMark x1="18200" y1="88800" x2="40100" y2="867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7888" t="43496" r="55153" b="28519"/>
          <a:stretch/>
        </p:blipFill>
        <p:spPr bwMode="auto">
          <a:xfrm>
            <a:off x="8962186" y="4183952"/>
            <a:ext cx="559558" cy="14064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 rot="704422">
            <a:off x="9490154" y="3058637"/>
            <a:ext cx="1476875" cy="890522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What is your height?</a:t>
            </a:r>
            <a:endParaRPr 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3820809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 animBg="1"/>
      <p:bldP spid="6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Powerpoint Background Images | Free iPhone &amp;amp;amp; Zoom HD Wallpapers &amp;amp;amp; Vectors -  rawpix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965"/>
          <a:stretch/>
        </p:blipFill>
        <p:spPr bwMode="auto">
          <a:xfrm>
            <a:off x="0" y="0"/>
            <a:ext cx="12526963" cy="68716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825091" y="678953"/>
            <a:ext cx="6564574" cy="958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6000" dirty="0" smtClean="0">
                <a:latin typeface="Rockwell Condensed" pitchFamily="18" charset="0"/>
                <a:cs typeface="Times New Roman" pitchFamily="18" charset="0"/>
              </a:rPr>
              <a:t>QUOTA SAMPLING</a:t>
            </a:r>
            <a:endParaRPr lang="en-US" sz="6000" dirty="0">
              <a:latin typeface="Rockwell Condensed" pitchFamily="18" charset="0"/>
              <a:cs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7351" y="1861209"/>
            <a:ext cx="12098463" cy="1250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sz="2800" dirty="0">
                <a:latin typeface="Century Gothic" pitchFamily="34" charset="0"/>
                <a:cs typeface="Times New Roman" pitchFamily="18" charset="0"/>
              </a:rPr>
              <a:t>Choosing members for the sample with no other criteria or objective but to obtain a certain target number whether or not based on the proportion of each stratum with the population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2316" y="315562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entury Gothic" pitchFamily="34" charset="0"/>
              </a:rPr>
              <a:t>Population</a:t>
            </a:r>
            <a:endParaRPr lang="en-US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15362" name="Picture 2" descr="Quota Sampling - YouTub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16806" b="95000" l="14922" r="80000">
                        <a14:foregroundMark x1="31406" y1="25833" x2="31016" y2="67500"/>
                        <a14:foregroundMark x1="28125" y1="52500" x2="28281" y2="69722"/>
                        <a14:foregroundMark x1="29531" y1="35833" x2="30000" y2="44028"/>
                        <a14:foregroundMark x1="36016" y1="32917" x2="36484" y2="36250"/>
                        <a14:foregroundMark x1="43359" y1="48472" x2="50469" y2="66667"/>
                        <a14:foregroundMark x1="42109" y1="85278" x2="62813" y2="80417"/>
                        <a14:foregroundMark x1="39844" y1="73056" x2="66172" y2="70833"/>
                        <a14:foregroundMark x1="35625" y1="53333" x2="37734" y2="69306"/>
                        <a14:foregroundMark x1="46484" y1="34722" x2="41719" y2="51111"/>
                        <a14:foregroundMark x1="22891" y1="47361" x2="22891" y2="51806"/>
                        <a14:foregroundMark x1="63906" y1="67500" x2="59453" y2="84167"/>
                        <a14:foregroundMark x1="46953" y1="77917" x2="49844" y2="78611"/>
                        <a14:foregroundMark x1="53594" y1="26111" x2="73516" y2="57361"/>
                        <a14:foregroundMark x1="51563" y1="51806" x2="77266" y2="62639"/>
                        <a14:foregroundMark x1="53594" y1="31667" x2="56094" y2="49583"/>
                        <a14:foregroundMark x1="66172" y1="36528" x2="75781" y2="55139"/>
                        <a14:foregroundMark x1="71641" y1="42500" x2="58672" y2="44444"/>
                        <a14:foregroundMark x1="59453" y1="28750" x2="59688" y2="41389"/>
                        <a14:foregroundMark x1="45859" y1="49583" x2="45703" y2="59583"/>
                        <a14:foregroundMark x1="32031" y1="24722" x2="32266" y2="37361"/>
                        <a14:foregroundMark x1="59297" y1="20556" x2="59688" y2="340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746" t="20984" r="20013" b="5229"/>
          <a:stretch/>
        </p:blipFill>
        <p:spPr bwMode="auto">
          <a:xfrm>
            <a:off x="3998794" y="3524953"/>
            <a:ext cx="4421875" cy="31789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V="1">
            <a:off x="4121624" y="4913194"/>
            <a:ext cx="2088107" cy="481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42216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Connector 75">
            <a:extLst>
              <a:ext uri="{FF2B5EF4-FFF2-40B4-BE49-F238E27FC236}">
                <a16:creationId xmlns="" xmlns:a16="http://schemas.microsoft.com/office/drawing/2014/main" id="{D6E86CC6-13EA-4A88-86AD-CF27BF52CC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394423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="" xmlns:a16="http://schemas.microsoft.com/office/drawing/2014/main" id="{3F80B441-4F7D-4B40-8A13-FED03A1F3A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13254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Powerpoint Background Images | Free iPhone &amp;amp;amp; Zoom HD Wallpapers &amp;amp;amp; Vectors -  rawpix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526963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422;p2"/>
          <p:cNvSpPr txBox="1">
            <a:spLocks/>
          </p:cNvSpPr>
          <p:nvPr/>
        </p:nvSpPr>
        <p:spPr>
          <a:xfrm>
            <a:off x="3195191" y="367862"/>
            <a:ext cx="6248400" cy="70224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Raleway Black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Prayer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D776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D776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Google Shape;1423;p2"/>
          <p:cNvSpPr/>
          <p:nvPr/>
        </p:nvSpPr>
        <p:spPr>
          <a:xfrm>
            <a:off x="1529722" y="1371600"/>
            <a:ext cx="4458588" cy="55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Lord, we thank you a hundredfold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for the infinite love and care that you have given us.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May we, in return, multiply it with love and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respect and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add more faith. </a:t>
            </a:r>
            <a:endParaRPr sz="3200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424;p2"/>
          <p:cNvSpPr/>
          <p:nvPr/>
        </p:nvSpPr>
        <p:spPr>
          <a:xfrm>
            <a:off x="6555886" y="1460282"/>
            <a:ext cx="4382388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Subtract the worldly desires and evil works in our minds and hearts and divide your given talents to all of us.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To sum it all, may we be unite as one in your family.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Amen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7366931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2" name="Picture 8" descr="Powerpoint Background Images | Free iPhone &amp;amp;amp; Zoom HD Wallpapers &amp;amp;amp; Vectors -  rawpixe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526963" cy="6899384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331076" y="1129550"/>
            <a:ext cx="1199755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SNOWBALL SAMPLING</a:t>
            </a:r>
          </a:p>
          <a:p>
            <a:pPr fontAlgn="base"/>
            <a:r>
              <a:rPr lang="en-US" sz="3600" dirty="0" smtClean="0">
                <a:solidFill>
                  <a:schemeClr val="bg1"/>
                </a:solidFill>
              </a:rPr>
              <a:t/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Snowball Sampling or chain-referral is defined as a non-probability sampling technique in w/c the samples have traits that are rare to find. 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34" name="Picture 10" descr="https://lh3.googleusercontent.com/drznRhBThTHCPNGGLPuaeukn8VqyFnTr0OYsI2Ac-PgNzRk6XDnYApBf9oebYTybRMJkMGWA324KRz8p59iz48vLcCph4PzO7BHsaiEl0juveFk14vPPRw1gXAyEMDjNI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6427" y="3325462"/>
            <a:ext cx="5044965" cy="30269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841" name="Rectangle 1"/>
          <p:cNvSpPr>
            <a:spLocks noChangeArrowheads="1"/>
          </p:cNvSpPr>
          <p:nvPr/>
        </p:nvSpPr>
        <p:spPr bwMode="auto">
          <a:xfrm>
            <a:off x="0" y="0"/>
            <a:ext cx="12526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sz="27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27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Rockwell" pitchFamily="18" charset="0"/>
                <a:cs typeface="Arial" pitchFamily="34" charset="0"/>
              </a:rPr>
              <a:t>VOLUNTEER SAMPLING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5842" name="Picture 2" descr="Powerpoint Background Images | Free iPhone &amp;amp;amp; Zoom HD Wallpapers &amp;amp;amp; Vectors -  rawpixe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77" y="0"/>
            <a:ext cx="12513286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83325" y="1076658"/>
            <a:ext cx="1100433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VOLUNTEER SAMPLING</a:t>
            </a:r>
          </a:p>
          <a:p>
            <a:pPr fontAlgn="base"/>
            <a:r>
              <a:rPr lang="en-US" sz="3200" dirty="0" smtClean="0">
                <a:solidFill>
                  <a:schemeClr val="bg1"/>
                </a:solidFill>
              </a:rPr>
              <a:t/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Voluntary sampling </a:t>
            </a:r>
            <a:r>
              <a:rPr lang="en-US" sz="2800" b="1" dirty="0" smtClean="0">
                <a:solidFill>
                  <a:schemeClr val="bg1"/>
                </a:solidFill>
              </a:rPr>
              <a:t>occurs when researchers seek volunteers to participate in studies</a:t>
            </a:r>
            <a:r>
              <a:rPr lang="en-US" sz="2800" dirty="0" smtClean="0">
                <a:solidFill>
                  <a:schemeClr val="bg1"/>
                </a:solidFill>
              </a:rPr>
              <a:t>. Volunteers can be solicited in person, over the internet, via public postings, and a variety of other methods. A researcher using voluntary sampling typically makes little effort to control sample composition.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5844" name="Picture 4" descr="https://lh5.googleusercontent.com/QybOpzBzc_3Qug1eqhySAlsTPXiSXF-pHDbE3hGhKk55uWY8DuiimXMHWDOVnirrRV6-3PCwDj_DStEB47cc_sYNK3e6p2UxOPinMNitIn2O8VT3k0MfxqXF0erMgn5Z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5445" y="3921008"/>
            <a:ext cx="4339891" cy="27320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Powerpoint Background Images | Free iPhone &amp;amp;amp; Zoom HD Wallpapers &amp;amp;amp; Vectors -  rawpix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607" t="6965"/>
          <a:stretch/>
        </p:blipFill>
        <p:spPr bwMode="auto">
          <a:xfrm>
            <a:off x="-1" y="-13647"/>
            <a:ext cx="12526963" cy="68716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Anyone wanna play prodigy with meh? | Fandom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nyone wanna play prodigy with meh? | Fandom"/>
          <p:cNvSpPr>
            <a:spLocks noChangeAspect="1" noChangeArrowheads="1"/>
          </p:cNvSpPr>
          <p:nvPr/>
        </p:nvSpPr>
        <p:spPr bwMode="auto">
          <a:xfrm>
            <a:off x="307975" y="1587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Anyone wanna play prodigy with meh? | Fandom"/>
          <p:cNvSpPr>
            <a:spLocks noChangeAspect="1" noChangeArrowheads="1"/>
          </p:cNvSpPr>
          <p:nvPr/>
        </p:nvSpPr>
        <p:spPr bwMode="auto">
          <a:xfrm>
            <a:off x="460375" y="16827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92" name="Picture 8" descr="snart: snowpiart — I love your art and aesthetic.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594" y="316706"/>
            <a:ext cx="9116704" cy="58795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03237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Connector 75">
            <a:extLst>
              <a:ext uri="{FF2B5EF4-FFF2-40B4-BE49-F238E27FC236}">
                <a16:creationId xmlns="" xmlns:a16="http://schemas.microsoft.com/office/drawing/2014/main" id="{D6E86CC6-13EA-4A88-86AD-CF27BF52CC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394423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="" xmlns:a16="http://schemas.microsoft.com/office/drawing/2014/main" id="{3F80B441-4F7D-4B40-8A13-FED03A1F3A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13254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Powerpoint Background Images | Free iPhone &amp;amp;amp; Zoom HD Wallpapers &amp;amp;amp; Vectors -  rawpix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526963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429;p3"/>
          <p:cNvSpPr txBox="1">
            <a:spLocks/>
          </p:cNvSpPr>
          <p:nvPr/>
        </p:nvSpPr>
        <p:spPr>
          <a:xfrm>
            <a:off x="2772104" y="1236926"/>
            <a:ext cx="6409625" cy="70224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Raleway Black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OBJECTIVES: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Google Shape;1430;p3"/>
          <p:cNvSpPr txBox="1">
            <a:spLocks/>
          </p:cNvSpPr>
          <p:nvPr/>
        </p:nvSpPr>
        <p:spPr>
          <a:xfrm>
            <a:off x="2238704" y="2243966"/>
            <a:ext cx="7866993" cy="39599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Noto Sans Symbols"/>
              <a:buChar char="⮚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Define Sampling;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Noto Sans Symbols"/>
              <a:buChar char="⮚"/>
              <a:tabLst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Identify Sampling Techniques; 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Noto Sans Symbols"/>
              <a:buChar char="⮚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Statistics and Parameter.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366931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Connector 75">
            <a:extLst>
              <a:ext uri="{FF2B5EF4-FFF2-40B4-BE49-F238E27FC236}">
                <a16:creationId xmlns="" xmlns:a16="http://schemas.microsoft.com/office/drawing/2014/main" id="{D6E86CC6-13EA-4A88-86AD-CF27BF52CC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394423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="" xmlns:a16="http://schemas.microsoft.com/office/drawing/2014/main" id="{3F80B441-4F7D-4B40-8A13-FED03A1F3A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13254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Powerpoint Background Images | Free iPhone &amp;amp;amp; Zoom HD Wallpapers &amp;amp;amp; Vectors -  rawpix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526963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54249" y="2321810"/>
            <a:ext cx="11989425" cy="1723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500" dirty="0" smtClean="0">
                <a:latin typeface="Rockwell Condensed" pitchFamily="18" charset="0"/>
                <a:cs typeface="Times New Roman" pitchFamily="18" charset="0"/>
              </a:rPr>
              <a:t>SAMPLING TECHNIQUES</a:t>
            </a:r>
            <a:endParaRPr lang="en-US" sz="11500" dirty="0">
              <a:latin typeface="Rockwell Condensed" pitchFamily="18" charset="0"/>
              <a:cs typeface="Times New Roman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569493" y="4217157"/>
            <a:ext cx="923953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7366931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Powerpoint Background Images | Free iPhone &amp;amp;amp; Zoom HD Wallpapers &amp;amp;amp; Vectors -  rawpix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526963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442;p5"/>
          <p:cNvSpPr txBox="1"/>
          <p:nvPr/>
        </p:nvSpPr>
        <p:spPr>
          <a:xfrm>
            <a:off x="1592317" y="3350172"/>
            <a:ext cx="19415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sng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STATISTIC</a:t>
            </a:r>
            <a:endParaRPr sz="1600" b="0" i="0" u="sng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445;p5"/>
          <p:cNvSpPr txBox="1"/>
          <p:nvPr/>
        </p:nvSpPr>
        <p:spPr>
          <a:xfrm>
            <a:off x="1505607" y="1618593"/>
            <a:ext cx="252184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sng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PARAMETER</a:t>
            </a:r>
            <a:endParaRPr sz="1400" b="0" i="0" u="sng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1449;p5"/>
          <p:cNvSpPr txBox="1"/>
          <p:nvPr/>
        </p:nvSpPr>
        <p:spPr>
          <a:xfrm>
            <a:off x="5163205" y="1371600"/>
            <a:ext cx="417792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urier New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Any measurable characteristics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from a </a:t>
            </a:r>
            <a:r>
              <a:rPr lang="en-US" sz="2400" b="0" i="1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POPULATION.</a:t>
            </a:r>
            <a:endParaRPr sz="1200" b="0" i="1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447;p5"/>
          <p:cNvSpPr txBox="1"/>
          <p:nvPr/>
        </p:nvSpPr>
        <p:spPr>
          <a:xfrm>
            <a:off x="5031828" y="3103179"/>
            <a:ext cx="389928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urier New"/>
              <a:buChar char="o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Any measurable characteristics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from a </a:t>
            </a:r>
            <a:r>
              <a:rPr lang="en-US" sz="2400" b="0" i="1" u="none" strike="noStrike" cap="none" dirty="0" smtClean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SAMPLE.</a:t>
            </a:r>
            <a:endParaRPr sz="1200" b="0" i="1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1442;p5"/>
          <p:cNvSpPr txBox="1"/>
          <p:nvPr/>
        </p:nvSpPr>
        <p:spPr>
          <a:xfrm>
            <a:off x="1539766" y="4889938"/>
            <a:ext cx="225972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sng" strike="noStrike" cap="none" dirty="0" smtClean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SAMPLING</a:t>
            </a:r>
            <a:endParaRPr sz="1600" b="0" i="0" u="sng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447;p5"/>
          <p:cNvSpPr txBox="1"/>
          <p:nvPr/>
        </p:nvSpPr>
        <p:spPr>
          <a:xfrm>
            <a:off x="4916210" y="4627179"/>
            <a:ext cx="4874177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urier New"/>
              <a:buChar char="o"/>
            </a:pPr>
            <a:r>
              <a:rPr lang="en-US" sz="2400" b="0" i="0" u="none" strike="noStrike" cap="none" dirty="0" smtClean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process of selecting members or  elements of a sample from a given population</a:t>
            </a:r>
            <a:endParaRPr sz="1200" b="0" i="1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Powerpoint Background Images | Free iPhone &amp;amp;amp; Zoom HD Wallpapers &amp;amp;amp; Vectors -  rawpix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48"/>
            <a:ext cx="12526963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325694" y="801787"/>
            <a:ext cx="7875573" cy="1248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7200" dirty="0" smtClean="0">
                <a:latin typeface="Rockwell Condensed" pitchFamily="18" charset="0"/>
                <a:cs typeface="Times New Roman" pitchFamily="18" charset="0"/>
              </a:rPr>
              <a:t>SAMPLING TECHNIQUES</a:t>
            </a:r>
            <a:endParaRPr lang="en-US" sz="7200" dirty="0">
              <a:latin typeface="Rockwell Condensed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3830" y="2356059"/>
            <a:ext cx="3726366" cy="1065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u="sng" dirty="0" smtClean="0">
                <a:latin typeface="Garamond Premr Pro Smbd" pitchFamily="18" charset="0"/>
                <a:cs typeface="Times New Roman" pitchFamily="18" charset="0"/>
              </a:rPr>
              <a:t>PROBABILITY  </a:t>
            </a:r>
          </a:p>
          <a:p>
            <a:pPr algn="ctr"/>
            <a:r>
              <a:rPr lang="en-US" sz="3200" u="sng" dirty="0" smtClean="0">
                <a:latin typeface="Garamond Premr Pro Smbd" pitchFamily="18" charset="0"/>
                <a:cs typeface="Times New Roman" pitchFamily="18" charset="0"/>
              </a:rPr>
              <a:t>SAMPLING</a:t>
            </a:r>
            <a:endParaRPr lang="en-US" sz="3200" u="sng" dirty="0">
              <a:latin typeface="Garamond Premr Pro Smbd" pitchFamily="18" charset="0"/>
              <a:cs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796654" y="2342411"/>
            <a:ext cx="4482789" cy="1238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u="sng" dirty="0" smtClean="0">
                <a:latin typeface="Garamond Premr Pro Smbd" pitchFamily="18" charset="0"/>
                <a:cs typeface="Times New Roman" pitchFamily="18" charset="0"/>
              </a:rPr>
              <a:t>NON-PROBABILITY  </a:t>
            </a:r>
          </a:p>
          <a:p>
            <a:pPr algn="ctr"/>
            <a:r>
              <a:rPr lang="en-US" sz="3200" u="sng" dirty="0" smtClean="0">
                <a:latin typeface="Garamond Premr Pro Smbd" pitchFamily="18" charset="0"/>
                <a:cs typeface="Times New Roman" pitchFamily="18" charset="0"/>
              </a:rPr>
              <a:t>SAMPLING</a:t>
            </a:r>
            <a:endParaRPr lang="en-US" sz="3200" u="sng" dirty="0">
              <a:latin typeface="Garamond Premr Pro Smbd" pitchFamily="18" charset="0"/>
              <a:cs typeface="Times New Roman" pitchFamily="18" charset="0"/>
            </a:endParaRPr>
          </a:p>
        </p:txBody>
      </p:sp>
      <p:sp>
        <p:nvSpPr>
          <p:cNvPr id="17" name="Left Brace 16"/>
          <p:cNvSpPr/>
          <p:nvPr/>
        </p:nvSpPr>
        <p:spPr>
          <a:xfrm rot="5400000">
            <a:off x="5981654" y="-731519"/>
            <a:ext cx="563652" cy="563880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37022" y="3625187"/>
            <a:ext cx="5143502" cy="692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sz="2800" dirty="0" smtClean="0">
                <a:latin typeface="Century Gothic" pitchFamily="34" charset="0"/>
                <a:cs typeface="Times New Roman" pitchFamily="18" charset="0"/>
              </a:rPr>
              <a:t>Simple Random Sampling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2942" y="4282563"/>
            <a:ext cx="6110538" cy="692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sz="2800" dirty="0" smtClean="0">
                <a:latin typeface="Century Gothic" pitchFamily="34" charset="0"/>
                <a:cs typeface="Times New Roman" pitchFamily="18" charset="0"/>
              </a:rPr>
              <a:t>Systematic Random Sampling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55214" y="4994531"/>
            <a:ext cx="6110538" cy="692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sz="2800" dirty="0" smtClean="0">
                <a:latin typeface="Century Gothic" pitchFamily="34" charset="0"/>
                <a:cs typeface="Times New Roman" pitchFamily="18" charset="0"/>
              </a:rPr>
              <a:t>Stratified Random Sampling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57486" y="5679203"/>
            <a:ext cx="3800365" cy="692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sz="2800" dirty="0" smtClean="0">
                <a:latin typeface="Century Gothic" pitchFamily="34" charset="0"/>
                <a:cs typeface="Times New Roman" pitchFamily="18" charset="0"/>
              </a:rPr>
              <a:t>Cluster Sampling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594687" y="3646787"/>
            <a:ext cx="5143502" cy="692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sz="2800" dirty="0" smtClean="0">
                <a:latin typeface="Century Gothic" pitchFamily="34" charset="0"/>
                <a:cs typeface="Times New Roman" pitchFamily="18" charset="0"/>
              </a:rPr>
              <a:t>Convenience Sampling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10607" y="4304163"/>
            <a:ext cx="3857226" cy="692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sz="2800" dirty="0" smtClean="0">
                <a:latin typeface="Century Gothic" pitchFamily="34" charset="0"/>
                <a:cs typeface="Times New Roman" pitchFamily="18" charset="0"/>
              </a:rPr>
              <a:t>Quota Sampling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36882" y="5102949"/>
            <a:ext cx="4588165" cy="692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sz="2800" dirty="0" smtClean="0">
                <a:latin typeface="Century Gothic" pitchFamily="34" charset="0"/>
                <a:cs typeface="Times New Roman" pitchFamily="18" charset="0"/>
              </a:rPr>
              <a:t>Snowball Sampling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78923" y="5807142"/>
            <a:ext cx="4467297" cy="692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sz="2800" dirty="0" smtClean="0">
                <a:latin typeface="Century Gothic" pitchFamily="34" charset="0"/>
                <a:cs typeface="Times New Roman" pitchFamily="18" charset="0"/>
              </a:rPr>
              <a:t>Volunteer Sampling</a:t>
            </a:r>
          </a:p>
        </p:txBody>
      </p:sp>
    </p:spTree>
    <p:extLst>
      <p:ext uri="{BB962C8B-B14F-4D97-AF65-F5344CB8AC3E}">
        <p14:creationId xmlns="" xmlns:p14="http://schemas.microsoft.com/office/powerpoint/2010/main" val="3848370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Powerpoint Background Images | Free iPhone &amp;amp;amp; Zoom HD Wallpapers &amp;amp;amp; Vectors -  rawpix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965"/>
          <a:stretch/>
        </p:blipFill>
        <p:spPr bwMode="auto">
          <a:xfrm>
            <a:off x="0" y="0"/>
            <a:ext cx="12526963" cy="68716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937982" y="1566059"/>
            <a:ext cx="8789157" cy="1248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8000" dirty="0" smtClean="0">
                <a:latin typeface="Rockwell Condensed" pitchFamily="18" charset="0"/>
                <a:cs typeface="Times New Roman" pitchFamily="18" charset="0"/>
              </a:rPr>
              <a:t>PROBABILITY SAMPLING</a:t>
            </a:r>
            <a:endParaRPr lang="en-US" sz="8000" dirty="0">
              <a:latin typeface="Rockwell Condensed" pitchFamily="18" charset="0"/>
              <a:cs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0800" y="3147515"/>
            <a:ext cx="11654644" cy="1574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457200" indent="-457200" algn="just">
              <a:buFont typeface="Courier New" pitchFamily="49" charset="0"/>
              <a:buChar char="o"/>
            </a:pPr>
            <a:r>
              <a:rPr lang="en-US" sz="3200" dirty="0">
                <a:latin typeface="Century Gothic" pitchFamily="34" charset="0"/>
                <a:cs typeface="Times New Roman" pitchFamily="18" charset="0"/>
              </a:rPr>
              <a:t>Is a sampling technique, in which the subjects of the population get an equal opportunity to be selected as a representative sample.</a:t>
            </a:r>
          </a:p>
        </p:txBody>
      </p:sp>
    </p:spTree>
    <p:extLst>
      <p:ext uri="{BB962C8B-B14F-4D97-AF65-F5344CB8AC3E}">
        <p14:creationId xmlns="" xmlns:p14="http://schemas.microsoft.com/office/powerpoint/2010/main" val="955239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Powerpoint Background Images | Free iPhone &amp;amp;amp; Zoom HD Wallpapers &amp;amp;amp; Vectors -  rawpix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965"/>
          <a:stretch/>
        </p:blipFill>
        <p:spPr bwMode="auto">
          <a:xfrm>
            <a:off x="11956" y="13652"/>
            <a:ext cx="12526963" cy="68716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692337" y="163776"/>
            <a:ext cx="9048453" cy="982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6600" dirty="0" smtClean="0">
                <a:latin typeface="Rockwell Condensed" pitchFamily="18" charset="0"/>
                <a:cs typeface="Times New Roman" pitchFamily="18" charset="0"/>
              </a:rPr>
              <a:t>SIMPLE RANDOM SAMPLING</a:t>
            </a:r>
            <a:endParaRPr lang="en-US" sz="6600" dirty="0">
              <a:latin typeface="Rockwell Condensed" pitchFamily="18" charset="0"/>
              <a:cs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98821" y="1398903"/>
            <a:ext cx="11438506" cy="1086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sz="2800" dirty="0" smtClean="0">
                <a:latin typeface="Century Gothic" pitchFamily="34" charset="0"/>
                <a:cs typeface="Times New Roman" pitchFamily="18" charset="0"/>
              </a:rPr>
              <a:t>Sampling </a:t>
            </a:r>
            <a:r>
              <a:rPr lang="en-US" sz="2800" dirty="0">
                <a:latin typeface="Century Gothic" pitchFamily="34" charset="0"/>
                <a:cs typeface="Times New Roman" pitchFamily="18" charset="0"/>
              </a:rPr>
              <a:t>is done by drawing lots or through the use of </a:t>
            </a:r>
            <a:r>
              <a:rPr lang="en-US" sz="2800" dirty="0" smtClean="0">
                <a:latin typeface="Century Gothic" pitchFamily="34" charset="0"/>
                <a:cs typeface="Times New Roman" pitchFamily="18" charset="0"/>
              </a:rPr>
              <a:t>random numbers</a:t>
            </a:r>
            <a:r>
              <a:rPr lang="en-US" sz="2800" dirty="0">
                <a:latin typeface="Century Gothic" pitchFamily="34" charset="0"/>
                <a:cs typeface="Times New Roman" pitchFamily="18" charset="0"/>
              </a:rPr>
              <a:t>.</a:t>
            </a:r>
          </a:p>
          <a:p>
            <a:pPr algn="just"/>
            <a:r>
              <a:rPr lang="en-US" sz="3200" dirty="0" smtClean="0">
                <a:latin typeface="Century Gothic" pitchFamily="34" charset="0"/>
                <a:cs typeface="Times New Roman" pitchFamily="18" charset="0"/>
              </a:rPr>
              <a:t> </a:t>
            </a:r>
            <a:endParaRPr lang="en-US" sz="3200" dirty="0">
              <a:latin typeface="Century Gothic" pitchFamily="34" charset="0"/>
              <a:cs typeface="Times New Roman" pitchFamily="18" charset="0"/>
            </a:endParaRPr>
          </a:p>
        </p:txBody>
      </p:sp>
      <p:pic>
        <p:nvPicPr>
          <p:cNvPr id="2052" name="Picture 4" descr="Lisa Simpson Sorteio GIF - Lisa Simpson Sorteio Loteria - Discover &amp;amp;amp; Share  GIF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603" y="4672144"/>
            <a:ext cx="3096360" cy="26351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956" y="3234529"/>
            <a:ext cx="12523518" cy="20028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800" dirty="0">
                <a:latin typeface="Century Gothic" pitchFamily="34" charset="0"/>
                <a:cs typeface="Times New Roman" pitchFamily="18" charset="0"/>
              </a:rPr>
              <a:t>Example: A class list compromising of 50 names is cut </a:t>
            </a:r>
            <a:r>
              <a:rPr lang="en-US" sz="2800" dirty="0" smtClean="0">
                <a:latin typeface="Century Gothic" pitchFamily="34" charset="0"/>
                <a:cs typeface="Times New Roman" pitchFamily="18" charset="0"/>
              </a:rPr>
              <a:t>into </a:t>
            </a:r>
            <a:r>
              <a:rPr lang="en-US" sz="2800" dirty="0">
                <a:latin typeface="Century Gothic" pitchFamily="34" charset="0"/>
                <a:cs typeface="Times New Roman" pitchFamily="18" charset="0"/>
              </a:rPr>
              <a:t>strips, rolled up, and put in a bowl. Ten strips </a:t>
            </a:r>
            <a:r>
              <a:rPr lang="en-US" sz="2800" dirty="0" smtClean="0">
                <a:latin typeface="Century Gothic" pitchFamily="34" charset="0"/>
                <a:cs typeface="Times New Roman" pitchFamily="18" charset="0"/>
              </a:rPr>
              <a:t>(</a:t>
            </a:r>
            <a:r>
              <a:rPr lang="en-US" sz="2800" dirty="0">
                <a:latin typeface="Century Gothic" pitchFamily="34" charset="0"/>
                <a:cs typeface="Times New Roman" pitchFamily="18" charset="0"/>
              </a:rPr>
              <a:t>names) are then drawn from the bowl. The ten names That were picked are collectively called the simple random sample. </a:t>
            </a:r>
          </a:p>
          <a:p>
            <a:endParaRPr lang="en-US" sz="2800" dirty="0" smtClean="0">
              <a:latin typeface="Century Gothic" pitchFamily="34" charset="0"/>
              <a:cs typeface="Times New Roman" pitchFamily="18" charset="0"/>
            </a:endParaRPr>
          </a:p>
          <a:p>
            <a:pPr algn="just"/>
            <a:r>
              <a:rPr lang="en-US" sz="3200" dirty="0" smtClean="0">
                <a:latin typeface="Century Gothic" pitchFamily="34" charset="0"/>
                <a:cs typeface="Times New Roman" pitchFamily="18" charset="0"/>
              </a:rPr>
              <a:t> </a:t>
            </a:r>
            <a:endParaRPr lang="en-US" sz="3200" dirty="0">
              <a:latin typeface="Century Gothic" pitchFamily="34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1846" y="2485030"/>
            <a:ext cx="3922858" cy="570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sz="2800" dirty="0" smtClean="0">
                <a:latin typeface="Century Gothic" pitchFamily="34" charset="0"/>
                <a:cs typeface="Times New Roman" pitchFamily="18" charset="0"/>
              </a:rPr>
              <a:t>Fish bowl method.</a:t>
            </a:r>
            <a:endParaRPr lang="en-US" sz="2800" dirty="0">
              <a:latin typeface="Century Gothic" pitchFamily="34" charset="0"/>
              <a:cs typeface="Times New Roman" pitchFamily="18" charset="0"/>
            </a:endParaRPr>
          </a:p>
          <a:p>
            <a:pPr algn="just"/>
            <a:r>
              <a:rPr lang="en-US" sz="3200" dirty="0" smtClean="0">
                <a:latin typeface="Century Gothic" pitchFamily="34" charset="0"/>
                <a:cs typeface="Times New Roman" pitchFamily="18" charset="0"/>
              </a:rPr>
              <a:t> </a:t>
            </a:r>
            <a:endParaRPr lang="en-US" sz="3200" dirty="0">
              <a:latin typeface="Century Gothic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16660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Powerpoint Background Images | Free iPhone &amp;amp;amp; Zoom HD Wallpapers &amp;amp;amp; Vectors -  rawpix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965"/>
          <a:stretch/>
        </p:blipFill>
        <p:spPr bwMode="auto">
          <a:xfrm>
            <a:off x="27293" y="0"/>
            <a:ext cx="12499669" cy="68716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310185" y="163776"/>
            <a:ext cx="9430605" cy="982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6600" dirty="0" smtClean="0">
                <a:latin typeface="Rockwell Condensed" pitchFamily="18" charset="0"/>
                <a:cs typeface="Times New Roman" pitchFamily="18" charset="0"/>
              </a:rPr>
              <a:t>STRATIFIED RANDOM SAMPLING</a:t>
            </a:r>
            <a:endParaRPr lang="en-US" sz="6600" dirty="0">
              <a:latin typeface="Rockwell Condensed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8937" y="1413688"/>
            <a:ext cx="12126877" cy="1274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sz="2800" dirty="0">
                <a:latin typeface="Century Gothic" pitchFamily="34" charset="0"/>
                <a:cs typeface="Times New Roman" pitchFamily="18" charset="0"/>
              </a:rPr>
              <a:t>Sampling is done by first dividing the population into a number of non-overlapping sub-populations or strata and then taking samples from each stratum.</a:t>
            </a:r>
          </a:p>
          <a:p>
            <a:pPr algn="just"/>
            <a:r>
              <a:rPr lang="en-US" sz="3200" dirty="0" smtClean="0">
                <a:latin typeface="Century Gothic" pitchFamily="34" charset="0"/>
                <a:cs typeface="Times New Roman" pitchFamily="18" charset="0"/>
              </a:rPr>
              <a:t> </a:t>
            </a:r>
            <a:endParaRPr lang="en-US" sz="3200" dirty="0">
              <a:latin typeface="Century Gothic" pitchFamily="34" charset="0"/>
              <a:cs typeface="Times New Roman" pitchFamily="18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1053" b="98316" l="3323" r="96203">
                        <a14:foregroundMark x1="23576" y1="24842" x2="25158" y2="74316"/>
                        <a14:foregroundMark x1="33544" y1="54526" x2="33544" y2="54526"/>
                        <a14:foregroundMark x1="75316" y1="41053" x2="75316" y2="41053"/>
                        <a14:foregroundMark x1="64557" y1="31579" x2="78481" y2="52421"/>
                        <a14:foregroundMark x1="76899" y1="31579" x2="66614" y2="62737"/>
                        <a14:foregroundMark x1="59810" y1="36632" x2="62816" y2="54526"/>
                        <a14:foregroundMark x1="60918" y1="56842" x2="70253" y2="53684"/>
                        <a14:foregroundMark x1="43987" y1="31158" x2="64082" y2="37474"/>
                        <a14:foregroundMark x1="26266" y1="73474" x2="73892" y2="54105"/>
                        <a14:foregroundMark x1="28639" y1="47789" x2="61392" y2="51579"/>
                        <a14:foregroundMark x1="35918" y1="54105" x2="58544" y2="448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603" t="4301" r="11678" b="12117"/>
          <a:stretch/>
        </p:blipFill>
        <p:spPr bwMode="auto">
          <a:xfrm>
            <a:off x="815377" y="3203807"/>
            <a:ext cx="5032685" cy="3111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35374" y="2958149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entury Gothic" pitchFamily="34" charset="0"/>
              </a:rPr>
              <a:t>Population</a:t>
            </a:r>
            <a:endParaRPr lang="en-US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71145" y="3629164"/>
            <a:ext cx="2938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entury Gothic" pitchFamily="34" charset="0"/>
              </a:rPr>
              <a:t>Stratified Random Sampling</a:t>
            </a:r>
            <a:endParaRPr lang="en-US" sz="16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" name="Cloud 2"/>
          <p:cNvSpPr/>
          <p:nvPr/>
        </p:nvSpPr>
        <p:spPr>
          <a:xfrm>
            <a:off x="7028595" y="3019983"/>
            <a:ext cx="4408227" cy="1218431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entury Gothic" pitchFamily="34" charset="0"/>
              </a:rPr>
              <a:t>EQUAL ALLOCATION</a:t>
            </a:r>
            <a:endParaRPr lang="en-US" sz="2800" dirty="0">
              <a:latin typeface="Century Gothic" pitchFamily="34" charset="0"/>
            </a:endParaRPr>
          </a:p>
        </p:txBody>
      </p:sp>
      <p:sp>
        <p:nvSpPr>
          <p:cNvPr id="17" name="Cloud 16"/>
          <p:cNvSpPr/>
          <p:nvPr/>
        </p:nvSpPr>
        <p:spPr>
          <a:xfrm>
            <a:off x="6946710" y="4541285"/>
            <a:ext cx="4681183" cy="1218431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entury Gothic" pitchFamily="34" charset="0"/>
              </a:rPr>
              <a:t>PROPORTIONAL ALLOCATION</a:t>
            </a:r>
            <a:endParaRPr lang="en-US" sz="28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59699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  <p:bldP spid="16" grpId="0"/>
      <p:bldP spid="3" grpId="0" animBg="1"/>
      <p:bldP spid="1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92E9E5-79AF-4029-8FCA-9C327D54FD8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34A532A-EA0D-41F9-B458-AF9358EF2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9927E4-E194-47BE-91C2-B87D50CF51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{2E24F9B0-72DE-426D-801E-C7DB47627B43}tf56410444_win32</Template>
  <TotalTime>1963</TotalTime>
  <Words>588</Words>
  <Application>Microsoft Office PowerPoint</Application>
  <PresentationFormat>Custom</PresentationFormat>
  <Paragraphs>140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SavonVTI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reintan</dc:creator>
  <cp:lastModifiedBy>santos</cp:lastModifiedBy>
  <cp:revision>143</cp:revision>
  <dcterms:created xsi:type="dcterms:W3CDTF">2021-11-12T03:24:39Z</dcterms:created>
  <dcterms:modified xsi:type="dcterms:W3CDTF">2023-03-28T12:24:07Z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